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25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6" r:id="rId13"/>
    <p:sldId id="267" r:id="rId14"/>
    <p:sldId id="268" r:id="rId15"/>
    <p:sldId id="271" r:id="rId16"/>
    <p:sldId id="272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0"/>
  </p:normalViewPr>
  <p:slideViewPr>
    <p:cSldViewPr snapToGrid="0">
      <p:cViewPr>
        <p:scale>
          <a:sx n="84" d="100"/>
          <a:sy n="84" d="100"/>
        </p:scale>
        <p:origin x="440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D4BD4D-55A8-E64A-99AF-17CA6C58541F}" type="datetimeFigureOut">
              <a:rPr lang="en-US" smtClean="0"/>
              <a:t>1/27/25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D6D10C-D5C7-B24C-8345-044BF8E798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758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does self esteem matter? Mathematically I would formulate it as: If I have higher self esteem, I perceive myself as more capable for a given level of skills, which increases the perceived expected value of my effort, leading to higher effort. Conversely, if my self esteem is low, I will feel like even if I try I will fail, and then stay stuck for a while. A similar line of reasoning + Proactivity applies to the Rotter Locus of control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D6D10C-D5C7-B24C-8345-044BF8E7984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518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032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5079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90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746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1/27/25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871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1/27/25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635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1/27/25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314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1/27/25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76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1/27/25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587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1/27/25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912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1/27/25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576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1/27/25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76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4" r:id="rId1"/>
    <p:sldLayoutId id="2147484015" r:id="rId2"/>
    <p:sldLayoutId id="2147484016" r:id="rId3"/>
    <p:sldLayoutId id="2147484017" r:id="rId4"/>
    <p:sldLayoutId id="2147484018" r:id="rId5"/>
    <p:sldLayoutId id="2147484024" r:id="rId6"/>
    <p:sldLayoutId id="2147484019" r:id="rId7"/>
    <p:sldLayoutId id="2147484020" r:id="rId8"/>
    <p:sldLayoutId id="2147484021" r:id="rId9"/>
    <p:sldLayoutId id="2147484023" r:id="rId10"/>
    <p:sldLayoutId id="214748402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Background Fill">
            <a:extLst>
              <a:ext uri="{FF2B5EF4-FFF2-40B4-BE49-F238E27FC236}">
                <a16:creationId xmlns:a16="http://schemas.microsoft.com/office/drawing/2014/main" id="{68CA250C-CF5A-4736-9249-D6111F7C5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BBB887A-DB02-4431-8FDF-F517505C9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1FE0CB-5BF2-5F47-83E1-2B315AFC53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2406" y="557783"/>
            <a:ext cx="5852698" cy="3130807"/>
          </a:xfrm>
        </p:spPr>
        <p:txBody>
          <a:bodyPr>
            <a:normAutofit fontScale="90000"/>
          </a:bodyPr>
          <a:lstStyle/>
          <a:p>
            <a:r>
              <a:rPr lang="en-US" dirty="0"/>
              <a:t>Black-White gap in skills, employment and experience-wage profiles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871885-6BB8-C5F0-09A8-8E9F521FD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02406" y="3902206"/>
            <a:ext cx="5852698" cy="2240529"/>
          </a:xfrm>
        </p:spPr>
        <p:txBody>
          <a:bodyPr>
            <a:normAutofit/>
          </a:bodyPr>
          <a:lstStyle/>
          <a:p>
            <a:r>
              <a:rPr lang="en-US" dirty="0"/>
              <a:t>Maksym Kutsenko</a:t>
            </a:r>
          </a:p>
        </p:txBody>
      </p:sp>
      <p:pic>
        <p:nvPicPr>
          <p:cNvPr id="4" name="Picture 3" descr="Colored pencils inside a pencil holder which is on top of a wood table">
            <a:extLst>
              <a:ext uri="{FF2B5EF4-FFF2-40B4-BE49-F238E27FC236}">
                <a16:creationId xmlns:a16="http://schemas.microsoft.com/office/drawing/2014/main" id="{EF4DAEA5-3E2F-BB57-2873-CC49CBADEE3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418" r="-1" b="-1"/>
          <a:stretch/>
        </p:blipFill>
        <p:spPr>
          <a:xfrm>
            <a:off x="20" y="10"/>
            <a:ext cx="5710632" cy="6857990"/>
          </a:xfrm>
          <a:custGeom>
            <a:avLst/>
            <a:gdLst/>
            <a:ahLst/>
            <a:cxnLst/>
            <a:rect l="l" t="t" r="r" b="b"/>
            <a:pathLst>
              <a:path w="5710652" h="6858000">
                <a:moveTo>
                  <a:pt x="4831301" y="0"/>
                </a:moveTo>
                <a:lnTo>
                  <a:pt x="5696109" y="0"/>
                </a:lnTo>
                <a:lnTo>
                  <a:pt x="5706418" y="42969"/>
                </a:lnTo>
                <a:cubicBezTo>
                  <a:pt x="5714414" y="100391"/>
                  <a:pt x="5711283" y="160329"/>
                  <a:pt x="5695333" y="219852"/>
                </a:cubicBezTo>
                <a:cubicBezTo>
                  <a:pt x="5631536" y="457945"/>
                  <a:pt x="5386806" y="599240"/>
                  <a:pt x="5148712" y="535443"/>
                </a:cubicBezTo>
                <a:cubicBezTo>
                  <a:pt x="4940381" y="479621"/>
                  <a:pt x="4806160" y="285271"/>
                  <a:pt x="4818599" y="78052"/>
                </a:cubicBezTo>
                <a:close/>
                <a:moveTo>
                  <a:pt x="0" y="0"/>
                </a:moveTo>
                <a:lnTo>
                  <a:pt x="545808" y="0"/>
                </a:lnTo>
                <a:lnTo>
                  <a:pt x="4212872" y="0"/>
                </a:lnTo>
                <a:lnTo>
                  <a:pt x="4204748" y="184996"/>
                </a:lnTo>
                <a:cubicBezTo>
                  <a:pt x="4203390" y="263520"/>
                  <a:pt x="4204263" y="341910"/>
                  <a:pt x="4207775" y="419995"/>
                </a:cubicBezTo>
                <a:cubicBezTo>
                  <a:pt x="4220964" y="709488"/>
                  <a:pt x="4449625" y="891535"/>
                  <a:pt x="4655737" y="1068099"/>
                </a:cubicBezTo>
                <a:cubicBezTo>
                  <a:pt x="5169527" y="1508061"/>
                  <a:pt x="5344373" y="2032158"/>
                  <a:pt x="5103604" y="2589405"/>
                </a:cubicBezTo>
                <a:cubicBezTo>
                  <a:pt x="5010230" y="2805523"/>
                  <a:pt x="4828675" y="2993264"/>
                  <a:pt x="4657611" y="3164269"/>
                </a:cubicBezTo>
                <a:cubicBezTo>
                  <a:pt x="4198817" y="3622744"/>
                  <a:pt x="4217616" y="4154456"/>
                  <a:pt x="4499219" y="4641255"/>
                </a:cubicBezTo>
                <a:cubicBezTo>
                  <a:pt x="4699839" y="4986832"/>
                  <a:pt x="4940395" y="5311556"/>
                  <a:pt x="5110950" y="5670858"/>
                </a:cubicBezTo>
                <a:cubicBezTo>
                  <a:pt x="5277001" y="6019042"/>
                  <a:pt x="5375520" y="6366409"/>
                  <a:pt x="5396522" y="6707670"/>
                </a:cubicBezTo>
                <a:lnTo>
                  <a:pt x="539889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75653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2C4CA-832D-7B73-15DB-BC6675800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300633"/>
            <a:ext cx="10972800" cy="1325563"/>
          </a:xfrm>
        </p:spPr>
        <p:txBody>
          <a:bodyPr/>
          <a:lstStyle/>
          <a:p>
            <a:r>
              <a:rPr lang="en-US" dirty="0"/>
              <a:t>And I do see this issue in the data</a:t>
            </a:r>
          </a:p>
        </p:txBody>
      </p:sp>
      <p:pic>
        <p:nvPicPr>
          <p:cNvPr id="5" name="Content Placeholder 4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6ECF06A6-A8D5-C241-9435-F42FBBFB0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1240" y="1161522"/>
            <a:ext cx="8509519" cy="5359586"/>
          </a:xfrm>
        </p:spPr>
      </p:pic>
    </p:spTree>
    <p:extLst>
      <p:ext uri="{BB962C8B-B14F-4D97-AF65-F5344CB8AC3E}">
        <p14:creationId xmlns:p14="http://schemas.microsoft.com/office/powerpoint/2010/main" val="589489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69597-8E72-6EFF-B0DA-89C2B1F41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Median and 75</a:t>
            </a:r>
            <a:r>
              <a:rPr lang="en-US" baseline="30000" dirty="0"/>
              <a:t>th</a:t>
            </a:r>
            <a:r>
              <a:rPr lang="en-US" dirty="0"/>
              <a:t> percentile age-wage profiles</a:t>
            </a:r>
          </a:p>
        </p:txBody>
      </p:sp>
      <p:pic>
        <p:nvPicPr>
          <p:cNvPr id="5" name="Content Placeholder 4" descr="A graph of a graph showing the difference between two people&#10;&#10;AI-generated content may be incorrect.">
            <a:extLst>
              <a:ext uri="{FF2B5EF4-FFF2-40B4-BE49-F238E27FC236}">
                <a16:creationId xmlns:a16="http://schemas.microsoft.com/office/drawing/2014/main" id="{93350E46-9ADC-C3ED-797B-7AC436247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746" y="2318054"/>
            <a:ext cx="5191252" cy="3102145"/>
          </a:xfrm>
        </p:spPr>
      </p:pic>
      <p:pic>
        <p:nvPicPr>
          <p:cNvPr id="7" name="Picture 6" descr="A graph with a line and a red line&#10;&#10;AI-generated content may be incorrect.">
            <a:extLst>
              <a:ext uri="{FF2B5EF4-FFF2-40B4-BE49-F238E27FC236}">
                <a16:creationId xmlns:a16="http://schemas.microsoft.com/office/drawing/2014/main" id="{5F9FEA62-3E6D-FA42-A82F-9F9BD958C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18054"/>
            <a:ext cx="5191254" cy="310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42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97A60-1B96-9FAC-065F-263A51FB3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</a:t>
            </a:r>
          </a:p>
        </p:txBody>
      </p:sp>
      <p:pic>
        <p:nvPicPr>
          <p:cNvPr id="5" name="Content Placeholder 4" descr="A white paper with text and numbers&#10;&#10;AI-generated content may be incorrect.">
            <a:extLst>
              <a:ext uri="{FF2B5EF4-FFF2-40B4-BE49-F238E27FC236}">
                <a16:creationId xmlns:a16="http://schemas.microsoft.com/office/drawing/2014/main" id="{FDA0C2B2-6D84-62FC-47EF-A18BFD2091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9357" y="1883347"/>
            <a:ext cx="9633286" cy="4574536"/>
          </a:xfrm>
        </p:spPr>
      </p:pic>
    </p:spTree>
    <p:extLst>
      <p:ext uri="{BB962C8B-B14F-4D97-AF65-F5344CB8AC3E}">
        <p14:creationId xmlns:p14="http://schemas.microsoft.com/office/powerpoint/2010/main" val="3416389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9EA97-C96B-543F-21EE-6FBB036BA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5140271" cy="1325563"/>
          </a:xfrm>
        </p:spPr>
        <p:txBody>
          <a:bodyPr/>
          <a:lstStyle/>
          <a:p>
            <a:r>
              <a:rPr lang="en-US" dirty="0"/>
              <a:t>Baseline 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0F0D21-D7C0-3300-BCA0-0DC6C037F0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0251" y="557784"/>
            <a:ext cx="4732149" cy="61815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CB87A4-B31A-F8BB-C717-01423AE684F5}"/>
              </a:ext>
            </a:extLst>
          </p:cNvPr>
          <p:cNvSpPr txBox="1"/>
          <p:nvPr/>
        </p:nvSpPr>
        <p:spPr>
          <a:xfrm>
            <a:off x="604435" y="2417736"/>
            <a:ext cx="60133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Gap</a:t>
            </a:r>
            <a:r>
              <a:rPr lang="en-US" dirty="0"/>
              <a:t> at labor market entry of </a:t>
            </a:r>
            <a:r>
              <a:rPr lang="en-US" b="1" dirty="0"/>
              <a:t>18.7%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Gap </a:t>
            </a:r>
            <a:r>
              <a:rPr lang="en-US" b="1" dirty="0"/>
              <a:t>widens by ~ 1.4%/year </a:t>
            </a:r>
            <a:r>
              <a:rPr lang="en-US" dirty="0"/>
              <a:t>in the first years and keeps widening throughout the entire life-cycle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Controlling for AFQT reduces the gap to 6.9% upon labor market entry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AFQT</a:t>
            </a:r>
            <a:r>
              <a:rPr lang="en-US" dirty="0"/>
              <a:t> affects the </a:t>
            </a:r>
            <a:r>
              <a:rPr lang="en-US" b="1" dirty="0"/>
              <a:t>level</a:t>
            </a:r>
            <a:r>
              <a:rPr lang="en-US" dirty="0"/>
              <a:t> and </a:t>
            </a:r>
            <a:r>
              <a:rPr lang="en-US" b="1" dirty="0"/>
              <a:t>trajectory of wages </a:t>
            </a:r>
            <a:r>
              <a:rPr lang="en-US" dirty="0"/>
              <a:t>over the life-cycle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b="1" dirty="0"/>
              <a:t>gap widening shrinks by a third</a:t>
            </a:r>
            <a:r>
              <a:rPr lang="en-US" dirty="0"/>
              <a:t>, wage gap increases by roughly </a:t>
            </a:r>
            <a:r>
              <a:rPr lang="en-US" b="1" dirty="0"/>
              <a:t>1%/year </a:t>
            </a:r>
            <a:r>
              <a:rPr lang="en-US" dirty="0"/>
              <a:t>in the first years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Issue</a:t>
            </a:r>
            <a:r>
              <a:rPr lang="en-US" dirty="0"/>
              <a:t>: </a:t>
            </a:r>
            <a:r>
              <a:rPr lang="en-US" b="1" dirty="0"/>
              <a:t>Specification</a:t>
            </a:r>
            <a:r>
              <a:rPr lang="en-US" dirty="0"/>
              <a:t> is likely not optimal</a:t>
            </a:r>
          </a:p>
        </p:txBody>
      </p:sp>
    </p:spTree>
    <p:extLst>
      <p:ext uri="{BB962C8B-B14F-4D97-AF65-F5344CB8AC3E}">
        <p14:creationId xmlns:p14="http://schemas.microsoft.com/office/powerpoint/2010/main" val="1996287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15EC1-0B2A-CAB6-5325-B9708563E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Preferred specification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7E8F1C-C10C-4B41-6F0F-22A091544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44255" y="939229"/>
            <a:ext cx="3838145" cy="5616554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2D90F8-3194-95AE-B111-0660CCC96FA9}"/>
              </a:ext>
            </a:extLst>
          </p:cNvPr>
          <p:cNvSpPr txBox="1"/>
          <p:nvPr/>
        </p:nvSpPr>
        <p:spPr>
          <a:xfrm>
            <a:off x="886265" y="2433711"/>
            <a:ext cx="60772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Subsample of individuals with </a:t>
            </a:r>
            <a:r>
              <a:rPr lang="en-US" b="1" dirty="0"/>
              <a:t>&lt;=25 years of potential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 expected (explained in the paper), the intercept shrinks, and the coefficients on the potential experience coefficients increase in magnitude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AFQT affects age-wage profiles in this setting twice as much as in the previous one.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raw black-white wage gap widens by roughly 3%/year in the first years, and 2%/year after controlling for AFQT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693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E8DEB-2F2A-43C0-51F0-7C3A2BEFF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Coefficients for all quantiles – preferred specification</a:t>
            </a:r>
          </a:p>
        </p:txBody>
      </p:sp>
      <p:pic>
        <p:nvPicPr>
          <p:cNvPr id="5" name="Content Placeholder 4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D571B6D8-EBAE-D06F-D17A-693D2471EB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2257" y="1883347"/>
            <a:ext cx="7787485" cy="4655789"/>
          </a:xfrm>
        </p:spPr>
      </p:pic>
    </p:spTree>
    <p:extLst>
      <p:ext uri="{BB962C8B-B14F-4D97-AF65-F5344CB8AC3E}">
        <p14:creationId xmlns:p14="http://schemas.microsoft.com/office/powerpoint/2010/main" val="3002375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ACFDA-EB46-D56E-9068-782080261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 additional finding</a:t>
            </a:r>
          </a:p>
        </p:txBody>
      </p:sp>
      <p:pic>
        <p:nvPicPr>
          <p:cNvPr id="5" name="Content Placeholder 4" descr="A group of graphs showing different levels of performance&#10;&#10;AI-generated content may be incorrect.">
            <a:extLst>
              <a:ext uri="{FF2B5EF4-FFF2-40B4-BE49-F238E27FC236}">
                <a16:creationId xmlns:a16="http://schemas.microsoft.com/office/drawing/2014/main" id="{C22E872A-93EC-16F5-F66D-6F71F87C75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8242" y="2106613"/>
            <a:ext cx="6835515" cy="4035425"/>
          </a:xfrm>
        </p:spPr>
      </p:pic>
    </p:spTree>
    <p:extLst>
      <p:ext uri="{BB962C8B-B14F-4D97-AF65-F5344CB8AC3E}">
        <p14:creationId xmlns:p14="http://schemas.microsoft.com/office/powerpoint/2010/main" val="3421237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96501-4B2B-BCFF-3751-ACBEF0EB2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venues for future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A2E58-A674-8B0F-8E2B-BC10A6970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Get a similar age-wage profile analysis for college graduates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a model of the choice of going to college 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Get a distribution of wages at each age, or get a distribution of age-wage profiles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Get a utility function with risk aversion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Infer the expected utility of going to college by getting something like: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Find out how different skills affect wage growth at different parts of the career. </a:t>
            </a:r>
          </a:p>
        </p:txBody>
      </p:sp>
      <p:pic>
        <p:nvPicPr>
          <p:cNvPr id="5" name="Picture 4" descr="A math equation with a number of letters&#10;&#10;AI-generated content may be incorrect.">
            <a:extLst>
              <a:ext uri="{FF2B5EF4-FFF2-40B4-BE49-F238E27FC236}">
                <a16:creationId xmlns:a16="http://schemas.microsoft.com/office/drawing/2014/main" id="{15A55CE5-5880-C464-9A1A-742F16861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427" y="4124471"/>
            <a:ext cx="6519145" cy="141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33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2B6D96-D9A2-4E4A-8064-FCA9A1D3F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B5CCC3-B5EF-CD22-DA17-0C6D3AEC7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587" y="810562"/>
            <a:ext cx="8197977" cy="709480"/>
          </a:xfrm>
        </p:spPr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A9521-7A68-ABD5-AC23-9222D5A98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587" y="1521250"/>
            <a:ext cx="10352868" cy="5035741"/>
          </a:xfrm>
        </p:spPr>
        <p:txBody>
          <a:bodyPr anchor="b">
            <a:normAutofit fontScale="77500" lnSpcReduction="20000"/>
          </a:bodyPr>
          <a:lstStyle/>
          <a:p>
            <a:pPr lvl="1"/>
            <a:endParaRPr lang="en-US" sz="26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Introduction and motivations behind the study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Gap in wages and skills</a:t>
            </a:r>
            <a:r>
              <a:rPr lang="en-US" sz="2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some observations, some studies and their limitations</a:t>
            </a:r>
          </a:p>
          <a:p>
            <a:pPr marL="971550" lvl="2" indent="-285750">
              <a:buFont typeface="Arial" panose="020B0604020202020204" pitchFamily="34" charset="0"/>
              <a:buChar char="•"/>
            </a:pPr>
            <a:r>
              <a:rPr lang="en-US" sz="23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College Premium over the life-cycle</a:t>
            </a:r>
            <a:endParaRPr lang="en-US" sz="25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Goal of the paper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  <a:r>
              <a:rPr lang="en-US" sz="3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3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Empirical Model 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en-US" sz="23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Baseline and functional form adjusted 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9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Robustness Check 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900" dirty="0">
                <a:latin typeface="Arial" panose="020B0604020202020204" pitchFamily="34" charset="0"/>
                <a:cs typeface="Arial" panose="020B0604020202020204" pitchFamily="34" charset="0"/>
              </a:rPr>
              <a:t>Additional cool result</a:t>
            </a:r>
            <a:endParaRPr lang="en-US" sz="29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64ADF8E3-1B35-4C33-95FB-BAAD781AF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58188" y="0"/>
            <a:ext cx="2933812" cy="2750153"/>
          </a:xfrm>
          <a:custGeom>
            <a:avLst/>
            <a:gdLst>
              <a:gd name="connsiteX0" fmla="*/ 1067830 w 2933812"/>
              <a:gd name="connsiteY0" fmla="*/ 776732 h 2750153"/>
              <a:gd name="connsiteX1" fmla="*/ 1305537 w 2933812"/>
              <a:gd name="connsiteY1" fmla="*/ 842083 h 2750153"/>
              <a:gd name="connsiteX2" fmla="*/ 1421053 w 2933812"/>
              <a:gd name="connsiteY2" fmla="*/ 1397856 h 2750153"/>
              <a:gd name="connsiteX3" fmla="*/ 865267 w 2933812"/>
              <a:gd name="connsiteY3" fmla="*/ 1513301 h 2750153"/>
              <a:gd name="connsiteX4" fmla="*/ 749819 w 2933812"/>
              <a:gd name="connsiteY4" fmla="*/ 957568 h 2750153"/>
              <a:gd name="connsiteX5" fmla="*/ 836727 w 2933812"/>
              <a:gd name="connsiteY5" fmla="*/ 862679 h 2750153"/>
              <a:gd name="connsiteX6" fmla="*/ 1067830 w 2933812"/>
              <a:gd name="connsiteY6" fmla="*/ 776732 h 2750153"/>
              <a:gd name="connsiteX7" fmla="*/ 209205 w 2933812"/>
              <a:gd name="connsiteY7" fmla="*/ 551704 h 2750153"/>
              <a:gd name="connsiteX8" fmla="*/ 328901 w 2933812"/>
              <a:gd name="connsiteY8" fmla="*/ 567267 h 2750153"/>
              <a:gd name="connsiteX9" fmla="*/ 460887 w 2933812"/>
              <a:gd name="connsiteY9" fmla="*/ 878648 h 2750153"/>
              <a:gd name="connsiteX10" fmla="*/ 149506 w 2933812"/>
              <a:gd name="connsiteY10" fmla="*/ 1010633 h 2750153"/>
              <a:gd name="connsiteX11" fmla="*/ 17517 w 2933812"/>
              <a:gd name="connsiteY11" fmla="*/ 699260 h 2750153"/>
              <a:gd name="connsiteX12" fmla="*/ 97142 w 2933812"/>
              <a:gd name="connsiteY12" fmla="*/ 596577 h 2750153"/>
              <a:gd name="connsiteX13" fmla="*/ 209205 w 2933812"/>
              <a:gd name="connsiteY13" fmla="*/ 551704 h 2750153"/>
              <a:gd name="connsiteX14" fmla="*/ 603014 w 2933812"/>
              <a:gd name="connsiteY14" fmla="*/ 0 h 2750153"/>
              <a:gd name="connsiteX15" fmla="*/ 2933812 w 2933812"/>
              <a:gd name="connsiteY15" fmla="*/ 0 h 2750153"/>
              <a:gd name="connsiteX16" fmla="*/ 2933812 w 2933812"/>
              <a:gd name="connsiteY16" fmla="*/ 2748233 h 2750153"/>
              <a:gd name="connsiteX17" fmla="*/ 2877044 w 2933812"/>
              <a:gd name="connsiteY17" fmla="*/ 2704219 h 2750153"/>
              <a:gd name="connsiteX18" fmla="*/ 1987800 w 2933812"/>
              <a:gd name="connsiteY18" fmla="*/ 2707378 h 2750153"/>
              <a:gd name="connsiteX19" fmla="*/ 1571775 w 2933812"/>
              <a:gd name="connsiteY19" fmla="*/ 2085562 h 2750153"/>
              <a:gd name="connsiteX20" fmla="*/ 2085622 w 2933812"/>
              <a:gd name="connsiteY20" fmla="*/ 1038354 h 2750153"/>
              <a:gd name="connsiteX21" fmla="*/ 1614635 w 2933812"/>
              <a:gd name="connsiteY21" fmla="*/ 560521 h 2750153"/>
              <a:gd name="connsiteX22" fmla="*/ 825009 w 2933812"/>
              <a:gd name="connsiteY22" fmla="*/ 518839 h 2750153"/>
              <a:gd name="connsiteX23" fmla="*/ 599925 w 2933812"/>
              <a:gd name="connsiteY23" fmla="*/ 14372 h 27501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933812" h="2750153">
                <a:moveTo>
                  <a:pt x="1067830" y="776732"/>
                </a:moveTo>
                <a:cubicBezTo>
                  <a:pt x="1150031" y="773119"/>
                  <a:pt x="1233332" y="794722"/>
                  <a:pt x="1305537" y="842083"/>
                </a:cubicBezTo>
                <a:cubicBezTo>
                  <a:pt x="1490941" y="963689"/>
                  <a:pt x="1542616" y="1212493"/>
                  <a:pt x="1421053" y="1397856"/>
                </a:cubicBezTo>
                <a:cubicBezTo>
                  <a:pt x="1299424" y="1583173"/>
                  <a:pt x="1050671" y="1634906"/>
                  <a:pt x="865267" y="1513301"/>
                </a:cubicBezTo>
                <a:cubicBezTo>
                  <a:pt x="679936" y="1391729"/>
                  <a:pt x="628260" y="1142925"/>
                  <a:pt x="749819" y="957568"/>
                </a:cubicBezTo>
                <a:cubicBezTo>
                  <a:pt x="773570" y="921529"/>
                  <a:pt x="802922" y="889506"/>
                  <a:pt x="836727" y="862679"/>
                </a:cubicBezTo>
                <a:cubicBezTo>
                  <a:pt x="904529" y="809175"/>
                  <a:pt x="985629" y="780345"/>
                  <a:pt x="1067830" y="776732"/>
                </a:cubicBezTo>
                <a:close/>
                <a:moveTo>
                  <a:pt x="209205" y="551704"/>
                </a:moveTo>
                <a:cubicBezTo>
                  <a:pt x="249147" y="546653"/>
                  <a:pt x="290360" y="551675"/>
                  <a:pt x="328901" y="567267"/>
                </a:cubicBezTo>
                <a:cubicBezTo>
                  <a:pt x="451346" y="616809"/>
                  <a:pt x="510410" y="756201"/>
                  <a:pt x="460887" y="878648"/>
                </a:cubicBezTo>
                <a:cubicBezTo>
                  <a:pt x="411366" y="1001087"/>
                  <a:pt x="271948" y="1060182"/>
                  <a:pt x="149506" y="1010633"/>
                </a:cubicBezTo>
                <a:cubicBezTo>
                  <a:pt x="27060" y="961092"/>
                  <a:pt x="-32003" y="821699"/>
                  <a:pt x="17517" y="699260"/>
                </a:cubicBezTo>
                <a:cubicBezTo>
                  <a:pt x="34058" y="658332"/>
                  <a:pt x="61655" y="622811"/>
                  <a:pt x="97142" y="596577"/>
                </a:cubicBezTo>
                <a:cubicBezTo>
                  <a:pt x="130594" y="571878"/>
                  <a:pt x="169264" y="556754"/>
                  <a:pt x="209205" y="551704"/>
                </a:cubicBezTo>
                <a:close/>
                <a:moveTo>
                  <a:pt x="603014" y="0"/>
                </a:moveTo>
                <a:lnTo>
                  <a:pt x="2933812" y="0"/>
                </a:lnTo>
                <a:lnTo>
                  <a:pt x="2933812" y="2748233"/>
                </a:lnTo>
                <a:lnTo>
                  <a:pt x="2877044" y="2704219"/>
                </a:lnTo>
                <a:cubicBezTo>
                  <a:pt x="2590402" y="2543052"/>
                  <a:pt x="2331640" y="2859871"/>
                  <a:pt x="1987800" y="2707378"/>
                </a:cubicBezTo>
                <a:cubicBezTo>
                  <a:pt x="1763640" y="2607782"/>
                  <a:pt x="1580044" y="2342268"/>
                  <a:pt x="1571775" y="2085562"/>
                </a:cubicBezTo>
                <a:cubicBezTo>
                  <a:pt x="1556983" y="1612648"/>
                  <a:pt x="2147977" y="1430482"/>
                  <a:pt x="2085622" y="1038354"/>
                </a:cubicBezTo>
                <a:cubicBezTo>
                  <a:pt x="2048252" y="804151"/>
                  <a:pt x="1799013" y="625551"/>
                  <a:pt x="1614635" y="560521"/>
                </a:cubicBezTo>
                <a:cubicBezTo>
                  <a:pt x="1263737" y="436354"/>
                  <a:pt x="1061091" y="667936"/>
                  <a:pt x="825009" y="518839"/>
                </a:cubicBezTo>
                <a:cubicBezTo>
                  <a:pt x="671642" y="421917"/>
                  <a:pt x="576178" y="209445"/>
                  <a:pt x="599925" y="143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474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D5234-168F-8900-447B-46352E775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am seeking help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6D512-5585-9996-55F9-391809B3A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How do I </a:t>
            </a:r>
            <a:r>
              <a:rPr lang="en-US" sz="2800" b="1" dirty="0"/>
              <a:t>frame</a:t>
            </a:r>
            <a:r>
              <a:rPr lang="en-US" sz="2800" dirty="0"/>
              <a:t> this paper?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It is not a causal paper, but it is not a purely descriptive one neither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The closest I can think of in terms of type (not in terms of quality and depth of course) are Raj Chetty’s papers on IG mobility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/>
              <a:t>Methodological</a:t>
            </a:r>
            <a:r>
              <a:rPr lang="en-US" sz="2800" dirty="0"/>
              <a:t> approval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It is a quantile regression framework applied to a panel setting, and literature was scarce and hard</a:t>
            </a:r>
          </a:p>
        </p:txBody>
      </p:sp>
    </p:spTree>
    <p:extLst>
      <p:ext uri="{BB962C8B-B14F-4D97-AF65-F5344CB8AC3E}">
        <p14:creationId xmlns:p14="http://schemas.microsoft.com/office/powerpoint/2010/main" val="88460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058D9-D15A-0AE7-0048-A4AEFB1F6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23D7AF-D7F0-E63B-05FB-DA943A97D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614" y="1883347"/>
            <a:ext cx="5610386" cy="4036534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Gaps: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In mean wages…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But also in education and skills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Debate: Skills vs discrimination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/>
              <a:t>Issues with usual studies: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dirty="0"/>
              <a:t>Reverse causality, OVB, etc. 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dirty="0"/>
              <a:t>But also main focus on the gap at a given point in time.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Resulting question: How do wages evolve over the life cycle before and after accounting for the gap in education and skills?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1451BF49-AAA3-2E40-E143-54DAF6A07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36783"/>
            <a:ext cx="5257800" cy="1295400"/>
          </a:xfrm>
          <a:prstGeom prst="rect">
            <a:avLst/>
          </a:prstGeom>
        </p:spPr>
      </p:pic>
      <p:pic>
        <p:nvPicPr>
          <p:cNvPr id="9" name="Picture 8" descr="A graph of a graph&#10;&#10;AI-generated content may be incorrect.">
            <a:extLst>
              <a:ext uri="{FF2B5EF4-FFF2-40B4-BE49-F238E27FC236}">
                <a16:creationId xmlns:a16="http://schemas.microsoft.com/office/drawing/2014/main" id="{6830B7D4-76E2-A080-1329-5CD5F1487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67874"/>
            <a:ext cx="4714568" cy="381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21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C7B3E-69E8-26C8-896C-D4B4CD0E7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291" y="330314"/>
            <a:ext cx="10972800" cy="1325563"/>
          </a:xfrm>
        </p:spPr>
        <p:txBody>
          <a:bodyPr>
            <a:normAutofit/>
          </a:bodyPr>
          <a:lstStyle/>
          <a:p>
            <a:r>
              <a:rPr lang="en-US" dirty="0"/>
              <a:t>Do we really care about it?</a:t>
            </a:r>
            <a:br>
              <a:rPr lang="en-US" dirty="0"/>
            </a:br>
            <a:r>
              <a:rPr lang="en-US" sz="2800" dirty="0"/>
              <a:t>College premium for Blacks and Whites (Descriptive)</a:t>
            </a:r>
            <a:endParaRPr lang="en-US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1D46BE36-A726-2D43-34B1-C89C6636B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5976" y="1655877"/>
            <a:ext cx="7046024" cy="4873518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29A377D-EC76-9DA1-941E-CED3247E1AA4}"/>
              </a:ext>
            </a:extLst>
          </p:cNvPr>
          <p:cNvSpPr txBox="1"/>
          <p:nvPr/>
        </p:nvSpPr>
        <p:spPr>
          <a:xfrm>
            <a:off x="341291" y="2249009"/>
            <a:ext cx="480468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Blacks</a:t>
            </a:r>
            <a:r>
              <a:rPr lang="en-US" sz="2400" dirty="0"/>
              <a:t> get a </a:t>
            </a:r>
            <a:r>
              <a:rPr lang="en-US" sz="2400" b="1" dirty="0"/>
              <a:t>higher college premium</a:t>
            </a:r>
            <a:r>
              <a:rPr lang="en-US" sz="2400" dirty="0"/>
              <a:t> when </a:t>
            </a:r>
            <a:r>
              <a:rPr lang="en-US" sz="2400" b="1" dirty="0"/>
              <a:t>25 – 29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However, this premium is </a:t>
            </a:r>
            <a:r>
              <a:rPr lang="en-US" sz="2400" b="1" dirty="0"/>
              <a:t>smaller</a:t>
            </a:r>
            <a:r>
              <a:rPr lang="en-US" sz="2400" dirty="0"/>
              <a:t> when they are </a:t>
            </a:r>
            <a:r>
              <a:rPr lang="en-US" sz="2400" b="1" dirty="0"/>
              <a:t>50-54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 </a:t>
            </a:r>
            <a:r>
              <a:rPr lang="en-US" sz="2400" b="1" dirty="0"/>
              <a:t>Whites</a:t>
            </a:r>
            <a:r>
              <a:rPr lang="en-US" sz="2400" dirty="0"/>
              <a:t>, the college premium grows by </a:t>
            </a:r>
            <a:r>
              <a:rPr lang="en-US" sz="2400" b="1" dirty="0"/>
              <a:t>39pp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 </a:t>
            </a:r>
            <a:r>
              <a:rPr lang="en-US" sz="2400" b="1" dirty="0"/>
              <a:t>Blacks</a:t>
            </a:r>
            <a:r>
              <a:rPr lang="en-US" sz="2400" dirty="0"/>
              <a:t>, it grows by </a:t>
            </a:r>
            <a:r>
              <a:rPr lang="en-US" sz="2400" b="1" dirty="0"/>
              <a:t>12pp</a:t>
            </a:r>
            <a:r>
              <a:rPr lang="en-US" sz="2400" dirty="0"/>
              <a:t> (</a:t>
            </a:r>
            <a:r>
              <a:rPr lang="en-US" sz="2400" b="1" dirty="0"/>
              <a:t>3 times less</a:t>
            </a:r>
            <a:r>
              <a:rPr lang="en-US" sz="24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Limitations</a:t>
            </a:r>
            <a:r>
              <a:rPr lang="en-US" sz="2400" dirty="0"/>
              <a:t>: Not temporally detailed enough, and does not account for any gap in skills</a:t>
            </a:r>
          </a:p>
        </p:txBody>
      </p:sp>
    </p:spTree>
    <p:extLst>
      <p:ext uri="{BB962C8B-B14F-4D97-AF65-F5344CB8AC3E}">
        <p14:creationId xmlns:p14="http://schemas.microsoft.com/office/powerpoint/2010/main" val="2025465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AD6E3-B5B3-D419-461F-6156DDABE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>
                <a:effectLst/>
                <a:latin typeface="Posterama" panose="020B0504020200020000" pitchFamily="34" charset="0"/>
                <a:cs typeface="Posterama" panose="020B0504020200020000" pitchFamily="34" charset="0"/>
              </a:rPr>
              <a:t>Research question, Data and Empirical Challenge </a:t>
            </a:r>
            <a:br>
              <a:rPr lang="en-US" sz="4000" dirty="0">
                <a:latin typeface="Posterama" panose="020B0504020200020000" pitchFamily="34" charset="0"/>
                <a:cs typeface="Posterama" panose="020B0504020200020000" pitchFamily="34" charset="0"/>
              </a:rPr>
            </a:br>
            <a:endParaRPr lang="en-US" sz="4000" dirty="0">
              <a:latin typeface="Posterama" panose="020B0504020200020000" pitchFamily="34" charset="0"/>
              <a:cs typeface="Posterama" panose="020B0504020200020000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F8600-D8F1-37B6-6403-C8F4748C1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effectLst/>
                <a:latin typeface="Calibri" panose="020F0502020204030204" pitchFamily="34" charset="0"/>
              </a:rPr>
              <a:t>Question</a:t>
            </a:r>
            <a:r>
              <a:rPr lang="en-US" sz="2000" dirty="0">
                <a:effectLst/>
                <a:latin typeface="Calibri" panose="020F0502020204030204" pitchFamily="34" charset="0"/>
              </a:rPr>
              <a:t>: Does the wage gap between black and white high school graduates widen over the life-cycle once one accounts for a measure of pre-market cognitive skills? </a:t>
            </a:r>
            <a:endParaRPr lang="en-US" sz="2100" dirty="0">
              <a:latin typeface="ArialM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effectLst/>
                <a:latin typeface="Calibri" panose="020F0502020204030204" pitchFamily="34" charset="0"/>
              </a:rPr>
              <a:t>Data</a:t>
            </a:r>
            <a:r>
              <a:rPr lang="en-US" sz="2000" dirty="0">
                <a:effectLst/>
                <a:latin typeface="Calibri" panose="020F0502020204030204" pitchFamily="34" charset="0"/>
              </a:rPr>
              <a:t>: National Longitudinal Survey of Youth 1979 </a:t>
            </a:r>
            <a:endParaRPr lang="en-US" sz="2100" dirty="0">
              <a:latin typeface="ArialMT"/>
            </a:endParaRP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Follows 12686 individuals from 1979 to 2020 (without accounting for attrition) </a:t>
            </a:r>
            <a:endParaRPr lang="en-US" sz="1500" dirty="0">
              <a:latin typeface="ArialMT"/>
            </a:endParaRP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Contains information on wages, demographic characteristics, and a measure of cognitive skills </a:t>
            </a:r>
            <a:endParaRPr lang="en-US" sz="1700" dirty="0">
              <a:latin typeface="ArialMT"/>
            </a:endParaRP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libri" panose="020F0502020204030204" pitchFamily="34" charset="0"/>
              </a:rPr>
              <a:t>Armed Forces Qualification Test (AFQT), used in Neal and Johnson (1996) and the vast majority of subsequent papers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Calibri" panose="020F0502020204030204" pitchFamily="34" charset="0"/>
              </a:rPr>
              <a:t>Empirical Challenge</a:t>
            </a:r>
            <a:r>
              <a:rPr lang="en-US" sz="1800" dirty="0">
                <a:effectLst/>
                <a:latin typeface="Calibri" panose="020F0502020204030204" pitchFamily="34" charset="0"/>
              </a:rPr>
              <a:t>: </a:t>
            </a:r>
            <a:endParaRPr lang="en-US" sz="1800" dirty="0"/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  <a:latin typeface="Calibri" panose="020F0502020204030204" pitchFamily="34" charset="0"/>
              </a:rPr>
              <a:t>High rates of unemployment, and thus estimating whether the wage gap at a point in time is already possibly biased </a:t>
            </a:r>
            <a:endParaRPr lang="en-US" sz="1600" dirty="0">
              <a:latin typeface="ArialM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1" dirty="0">
                <a:effectLst/>
                <a:latin typeface="Calibri" panose="020F0502020204030204" pitchFamily="34" charset="0"/>
              </a:rPr>
              <a:t>Solution</a:t>
            </a:r>
            <a:r>
              <a:rPr lang="en-US" sz="1800" dirty="0">
                <a:effectLst/>
                <a:latin typeface="Calibri" panose="020F0502020204030204" pitchFamily="34" charset="0"/>
              </a:rPr>
              <a:t>: Use quantile analysis assigning wages of those unemployed to 0 </a:t>
            </a:r>
            <a:endParaRPr lang="en-US" sz="1900" dirty="0">
              <a:effectLst/>
              <a:latin typeface="ArialMT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20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B4C99-E65D-9C6D-51CE-EB51E129D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136" y="557784"/>
            <a:ext cx="10972800" cy="1325563"/>
          </a:xfrm>
        </p:spPr>
        <p:txBody>
          <a:bodyPr/>
          <a:lstStyle/>
          <a:p>
            <a:r>
              <a:rPr lang="en-US" dirty="0"/>
              <a:t>Raw Wage Gap over the life-cycle</a:t>
            </a:r>
          </a:p>
        </p:txBody>
      </p:sp>
      <p:pic>
        <p:nvPicPr>
          <p:cNvPr id="5" name="Content Placeholder 4" descr="A graph of different ageing&#10;&#10;AI-generated content may be incorrect.">
            <a:extLst>
              <a:ext uri="{FF2B5EF4-FFF2-40B4-BE49-F238E27FC236}">
                <a16:creationId xmlns:a16="http://schemas.microsoft.com/office/drawing/2014/main" id="{C867F07D-6784-7BF0-099E-5D89902E55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5046" y="1883347"/>
            <a:ext cx="6219818" cy="40354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9DDDAC-130D-6BD5-6894-975A82BDC490}"/>
              </a:ext>
            </a:extLst>
          </p:cNvPr>
          <p:cNvSpPr txBox="1"/>
          <p:nvPr/>
        </p:nvSpPr>
        <p:spPr>
          <a:xfrm>
            <a:off x="287137" y="2168013"/>
            <a:ext cx="53979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 </a:t>
            </a:r>
            <a:r>
              <a:rPr lang="en-US" b="1" dirty="0"/>
              <a:t>widening</a:t>
            </a:r>
            <a:r>
              <a:rPr lang="en-US" dirty="0"/>
              <a:t> of the gap in </a:t>
            </a:r>
            <a:r>
              <a:rPr lang="en-US" u="sng" dirty="0"/>
              <a:t>mean</a:t>
            </a:r>
            <a:r>
              <a:rPr lang="en-US" dirty="0"/>
              <a:t> wages over the life-cycle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Overall it widens faster than for High School and College only subsets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are too few Black College students, thus </a:t>
            </a:r>
            <a:r>
              <a:rPr lang="en-US" b="1" dirty="0"/>
              <a:t>focus on High School </a:t>
            </a:r>
            <a:r>
              <a:rPr lang="en-US" dirty="0"/>
              <a:t>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gap widens early, and then increases roughly linearly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Neither</a:t>
            </a:r>
            <a:r>
              <a:rPr lang="en-US" dirty="0"/>
              <a:t> a linear nor a quadratic </a:t>
            </a:r>
            <a:r>
              <a:rPr lang="en-US" b="1" dirty="0"/>
              <a:t>specification</a:t>
            </a:r>
            <a:r>
              <a:rPr lang="en-US" dirty="0"/>
              <a:t> will perfectly approximate these curves</a:t>
            </a:r>
          </a:p>
        </p:txBody>
      </p:sp>
    </p:spTree>
    <p:extLst>
      <p:ext uri="{BB962C8B-B14F-4D97-AF65-F5344CB8AC3E}">
        <p14:creationId xmlns:p14="http://schemas.microsoft.com/office/powerpoint/2010/main" val="2033416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104F4-DEDB-7061-9873-3E67A693F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Gap in Skills</a:t>
            </a:r>
          </a:p>
        </p:txBody>
      </p:sp>
      <p:pic>
        <p:nvPicPr>
          <p:cNvPr id="5" name="Content Placeholder 4" descr="A graph of different skills&#10;&#10;AI-generated content may be incorrect.">
            <a:extLst>
              <a:ext uri="{FF2B5EF4-FFF2-40B4-BE49-F238E27FC236}">
                <a16:creationId xmlns:a16="http://schemas.microsoft.com/office/drawing/2014/main" id="{F9BFE5BE-EA47-92ED-8317-01A845AC5B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65051" y="2077116"/>
            <a:ext cx="6517349" cy="403542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B9A659-913A-9C41-D82D-D47DBEC1ABC4}"/>
              </a:ext>
            </a:extLst>
          </p:cNvPr>
          <p:cNvSpPr txBox="1"/>
          <p:nvPr/>
        </p:nvSpPr>
        <p:spPr>
          <a:xfrm>
            <a:off x="609600" y="2418736"/>
            <a:ext cx="445545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Cognitive skills</a:t>
            </a:r>
            <a:r>
              <a:rPr lang="en-US" dirty="0"/>
              <a:t>: standardized AFQT scores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Non-cognitive skills</a:t>
            </a:r>
            <a:r>
              <a:rPr lang="en-US" dirty="0"/>
              <a:t>: Rosenberg self-esteem scale and Rotter Locus of Control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Social skills</a:t>
            </a:r>
            <a:r>
              <a:rPr lang="en-US" dirty="0"/>
              <a:t>: an average of 4 questions (2 self reported, 2 high school clubs)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Evidence of </a:t>
            </a:r>
            <a:r>
              <a:rPr lang="en-US" b="1" dirty="0"/>
              <a:t>gap in cognitive skills</a:t>
            </a:r>
            <a:r>
              <a:rPr lang="en-US" dirty="0"/>
              <a:t>, but nothing for the other two </a:t>
            </a:r>
          </a:p>
        </p:txBody>
      </p:sp>
    </p:spTree>
    <p:extLst>
      <p:ext uri="{BB962C8B-B14F-4D97-AF65-F5344CB8AC3E}">
        <p14:creationId xmlns:p14="http://schemas.microsoft.com/office/powerpoint/2010/main" val="3078591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6BDF4D-4826-490A-8307-7247A295E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E0FF4CF-25CB-4537-9BBF-28B36C76BE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5328" y="1352190"/>
            <a:ext cx="7823624" cy="5505810"/>
          </a:xfrm>
          <a:custGeom>
            <a:avLst/>
            <a:gdLst>
              <a:gd name="connsiteX0" fmla="*/ 7676365 w 7823624"/>
              <a:gd name="connsiteY0" fmla="*/ 583688 h 5505810"/>
              <a:gd name="connsiteX1" fmla="*/ 7807957 w 7823624"/>
              <a:gd name="connsiteY1" fmla="*/ 609260 h 5505810"/>
              <a:gd name="connsiteX2" fmla="*/ 7823624 w 7823624"/>
              <a:gd name="connsiteY2" fmla="*/ 618028 h 5505810"/>
              <a:gd name="connsiteX3" fmla="*/ 7823624 w 7823624"/>
              <a:gd name="connsiteY3" fmla="*/ 1356037 h 5505810"/>
              <a:gd name="connsiteX4" fmla="*/ 7783921 w 7823624"/>
              <a:gd name="connsiteY4" fmla="*/ 1367061 h 5505810"/>
              <a:gd name="connsiteX5" fmla="*/ 7685829 w 7823624"/>
              <a:gd name="connsiteY5" fmla="*/ 1364631 h 5505810"/>
              <a:gd name="connsiteX6" fmla="*/ 7556041 w 7823624"/>
              <a:gd name="connsiteY6" fmla="*/ 1308528 h 5505810"/>
              <a:gd name="connsiteX7" fmla="*/ 7412440 w 7823624"/>
              <a:gd name="connsiteY7" fmla="*/ 765688 h 5505810"/>
              <a:gd name="connsiteX8" fmla="*/ 7676365 w 7823624"/>
              <a:gd name="connsiteY8" fmla="*/ 583688 h 5505810"/>
              <a:gd name="connsiteX9" fmla="*/ 7062857 w 7823624"/>
              <a:gd name="connsiteY9" fmla="*/ 396783 h 5505810"/>
              <a:gd name="connsiteX10" fmla="*/ 7127059 w 7823624"/>
              <a:gd name="connsiteY10" fmla="*/ 424535 h 5505810"/>
              <a:gd name="connsiteX11" fmla="*/ 7198094 w 7823624"/>
              <a:gd name="connsiteY11" fmla="*/ 693059 h 5505810"/>
              <a:gd name="connsiteX12" fmla="*/ 7099157 w 7823624"/>
              <a:gd name="connsiteY12" fmla="*/ 778505 h 5505810"/>
              <a:gd name="connsiteX13" fmla="*/ 7034998 w 7823624"/>
              <a:gd name="connsiteY13" fmla="*/ 780480 h 5505810"/>
              <a:gd name="connsiteX14" fmla="*/ 6970795 w 7823624"/>
              <a:gd name="connsiteY14" fmla="*/ 752727 h 5505810"/>
              <a:gd name="connsiteX15" fmla="*/ 6899760 w 7823624"/>
              <a:gd name="connsiteY15" fmla="*/ 484203 h 5505810"/>
              <a:gd name="connsiteX16" fmla="*/ 7062857 w 7823624"/>
              <a:gd name="connsiteY16" fmla="*/ 396783 h 5505810"/>
              <a:gd name="connsiteX17" fmla="*/ 1780739 w 7823624"/>
              <a:gd name="connsiteY17" fmla="*/ 1190 h 5505810"/>
              <a:gd name="connsiteX18" fmla="*/ 2850847 w 7823624"/>
              <a:gd name="connsiteY18" fmla="*/ 384530 h 5505810"/>
              <a:gd name="connsiteX19" fmla="*/ 3809413 w 7823624"/>
              <a:gd name="connsiteY19" fmla="*/ 1153764 h 5505810"/>
              <a:gd name="connsiteX20" fmla="*/ 5160376 w 7823624"/>
              <a:gd name="connsiteY20" fmla="*/ 1003825 h 5505810"/>
              <a:gd name="connsiteX21" fmla="*/ 5677238 w 7823624"/>
              <a:gd name="connsiteY21" fmla="*/ 480424 h 5505810"/>
              <a:gd name="connsiteX22" fmla="*/ 7082965 w 7823624"/>
              <a:gd name="connsiteY22" fmla="*/ 1065272 h 5505810"/>
              <a:gd name="connsiteX23" fmla="*/ 7687818 w 7823624"/>
              <a:gd name="connsiteY23" fmla="*/ 1625585 h 5505810"/>
              <a:gd name="connsiteX24" fmla="*/ 7823624 w 7823624"/>
              <a:gd name="connsiteY24" fmla="*/ 1633445 h 5505810"/>
              <a:gd name="connsiteX25" fmla="*/ 7823624 w 7823624"/>
              <a:gd name="connsiteY25" fmla="*/ 5505810 h 5505810"/>
              <a:gd name="connsiteX26" fmla="*/ 1419133 w 7823624"/>
              <a:gd name="connsiteY26" fmla="*/ 5505810 h 5505810"/>
              <a:gd name="connsiteX27" fmla="*/ 1422753 w 7823624"/>
              <a:gd name="connsiteY27" fmla="*/ 5488656 h 5505810"/>
              <a:gd name="connsiteX28" fmla="*/ 1543078 w 7823624"/>
              <a:gd name="connsiteY28" fmla="*/ 4961644 h 5505810"/>
              <a:gd name="connsiteX29" fmla="*/ 1334564 w 7823624"/>
              <a:gd name="connsiteY29" fmla="*/ 4133160 h 5505810"/>
              <a:gd name="connsiteX30" fmla="*/ 670875 w 7823624"/>
              <a:gd name="connsiteY30" fmla="*/ 3489628 h 5505810"/>
              <a:gd name="connsiteX31" fmla="*/ 499515 w 7823624"/>
              <a:gd name="connsiteY31" fmla="*/ 578153 h 5505810"/>
              <a:gd name="connsiteX32" fmla="*/ 1780739 w 7823624"/>
              <a:gd name="connsiteY32" fmla="*/ 1190 h 5505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7823624" h="5505810">
                <a:moveTo>
                  <a:pt x="7676365" y="583688"/>
                </a:moveTo>
                <a:cubicBezTo>
                  <a:pt x="7719804" y="582304"/>
                  <a:pt x="7764489" y="590613"/>
                  <a:pt x="7807957" y="609260"/>
                </a:cubicBezTo>
                <a:lnTo>
                  <a:pt x="7823624" y="618028"/>
                </a:lnTo>
                <a:lnTo>
                  <a:pt x="7823624" y="1356037"/>
                </a:lnTo>
                <a:lnTo>
                  <a:pt x="7783921" y="1367061"/>
                </a:lnTo>
                <a:cubicBezTo>
                  <a:pt x="7751926" y="1371702"/>
                  <a:pt x="7718882" y="1370985"/>
                  <a:pt x="7685829" y="1364631"/>
                </a:cubicBezTo>
                <a:cubicBezTo>
                  <a:pt x="7641760" y="1356162"/>
                  <a:pt x="7597675" y="1337676"/>
                  <a:pt x="7556041" y="1308528"/>
                </a:cubicBezTo>
                <a:cubicBezTo>
                  <a:pt x="7389499" y="1191936"/>
                  <a:pt x="7325207" y="948898"/>
                  <a:pt x="7412440" y="765688"/>
                </a:cubicBezTo>
                <a:cubicBezTo>
                  <a:pt x="7466961" y="651183"/>
                  <a:pt x="7567768" y="587147"/>
                  <a:pt x="7676365" y="583688"/>
                </a:cubicBezTo>
                <a:close/>
                <a:moveTo>
                  <a:pt x="7062857" y="396783"/>
                </a:moveTo>
                <a:cubicBezTo>
                  <a:pt x="7084657" y="400973"/>
                  <a:pt x="7106463" y="410117"/>
                  <a:pt x="7127059" y="424535"/>
                </a:cubicBezTo>
                <a:cubicBezTo>
                  <a:pt x="7209442" y="482209"/>
                  <a:pt x="7241245" y="602433"/>
                  <a:pt x="7198094" y="693059"/>
                </a:cubicBezTo>
                <a:cubicBezTo>
                  <a:pt x="7176519" y="738373"/>
                  <a:pt x="7140289" y="767709"/>
                  <a:pt x="7099157" y="778505"/>
                </a:cubicBezTo>
                <a:cubicBezTo>
                  <a:pt x="7078590" y="783905"/>
                  <a:pt x="7056797" y="784670"/>
                  <a:pt x="7034998" y="780480"/>
                </a:cubicBezTo>
                <a:cubicBezTo>
                  <a:pt x="7013198" y="776289"/>
                  <a:pt x="6991391" y="767146"/>
                  <a:pt x="6970795" y="752727"/>
                </a:cubicBezTo>
                <a:cubicBezTo>
                  <a:pt x="6888412" y="695052"/>
                  <a:pt x="6856608" y="574829"/>
                  <a:pt x="6899760" y="484203"/>
                </a:cubicBezTo>
                <a:cubicBezTo>
                  <a:pt x="6932124" y="416232"/>
                  <a:pt x="6997458" y="384213"/>
                  <a:pt x="7062857" y="396783"/>
                </a:cubicBezTo>
                <a:close/>
                <a:moveTo>
                  <a:pt x="1780739" y="1190"/>
                </a:moveTo>
                <a:cubicBezTo>
                  <a:pt x="2129768" y="14988"/>
                  <a:pt x="2488852" y="148495"/>
                  <a:pt x="2850847" y="384530"/>
                </a:cubicBezTo>
                <a:cubicBezTo>
                  <a:pt x="3184362" y="601036"/>
                  <a:pt x="3487788" y="901267"/>
                  <a:pt x="3809413" y="1153764"/>
                </a:cubicBezTo>
                <a:cubicBezTo>
                  <a:pt x="4262448" y="1508236"/>
                  <a:pt x="4750558" y="1545992"/>
                  <a:pt x="5160376" y="1003825"/>
                </a:cubicBezTo>
                <a:cubicBezTo>
                  <a:pt x="5313232" y="801671"/>
                  <a:pt x="5481196" y="587300"/>
                  <a:pt x="5677238" y="480424"/>
                </a:cubicBezTo>
                <a:cubicBezTo>
                  <a:pt x="6182723" y="204840"/>
                  <a:pt x="6667481" y="431193"/>
                  <a:pt x="7082965" y="1065272"/>
                </a:cubicBezTo>
                <a:cubicBezTo>
                  <a:pt x="7249706" y="1319645"/>
                  <a:pt x="7421998" y="1601453"/>
                  <a:pt x="7687818" y="1625585"/>
                </a:cubicBezTo>
                <a:lnTo>
                  <a:pt x="7823624" y="1633445"/>
                </a:lnTo>
                <a:lnTo>
                  <a:pt x="7823624" y="5505810"/>
                </a:lnTo>
                <a:lnTo>
                  <a:pt x="1419133" y="5505810"/>
                </a:lnTo>
                <a:lnTo>
                  <a:pt x="1422753" y="5488656"/>
                </a:lnTo>
                <a:cubicBezTo>
                  <a:pt x="1462649" y="5312984"/>
                  <a:pt x="1506176" y="5138278"/>
                  <a:pt x="1543078" y="4961644"/>
                </a:cubicBezTo>
                <a:cubicBezTo>
                  <a:pt x="1609806" y="4640258"/>
                  <a:pt x="1539760" y="4343419"/>
                  <a:pt x="1334564" y="4133160"/>
                </a:cubicBezTo>
                <a:cubicBezTo>
                  <a:pt x="1117562" y="3910930"/>
                  <a:pt x="900716" y="3685928"/>
                  <a:pt x="670875" y="3489628"/>
                </a:cubicBezTo>
                <a:cubicBezTo>
                  <a:pt x="-321639" y="2642174"/>
                  <a:pt x="-67393" y="1165752"/>
                  <a:pt x="499515" y="578153"/>
                </a:cubicBezTo>
                <a:cubicBezTo>
                  <a:pt x="899852" y="163598"/>
                  <a:pt x="1331986" y="-16550"/>
                  <a:pt x="1780739" y="11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CBFB6-5C66-7D9D-0FCE-446C6CDB3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2783"/>
            <a:ext cx="10972800" cy="1570804"/>
          </a:xfrm>
        </p:spPr>
        <p:txBody>
          <a:bodyPr>
            <a:normAutofit/>
          </a:bodyPr>
          <a:lstStyle/>
          <a:p>
            <a:r>
              <a:rPr lang="en-US" dirty="0"/>
              <a:t>Picturing the Empirical Challenge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956E37-153F-7C1D-767C-1B0EBE2AC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2397689"/>
            <a:ext cx="3750023" cy="344589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If there is a gap in employment, and it is at the bottom of the potential wage distribution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Then the gap in mean observed wages is smaller than the gap in the potential wages is everyone worked</a:t>
            </a:r>
          </a:p>
        </p:txBody>
      </p:sp>
      <p:pic>
        <p:nvPicPr>
          <p:cNvPr id="5" name="Content Placeholder 4" descr="A diagram of a function&#10;&#10;AI-generated content may be incorrect.">
            <a:extLst>
              <a:ext uri="{FF2B5EF4-FFF2-40B4-BE49-F238E27FC236}">
                <a16:creationId xmlns:a16="http://schemas.microsoft.com/office/drawing/2014/main" id="{734A5EE9-AF9F-54FB-88C7-C2A20FD5C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5467" y="2636356"/>
            <a:ext cx="5221049" cy="3445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241996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AnalogousFromRegularSeed_2SEEDS">
      <a:dk1>
        <a:srgbClr val="000000"/>
      </a:dk1>
      <a:lt1>
        <a:srgbClr val="FFFFFF"/>
      </a:lt1>
      <a:dk2>
        <a:srgbClr val="1B2F2E"/>
      </a:dk2>
      <a:lt2>
        <a:srgbClr val="F3F1F0"/>
      </a:lt2>
      <a:accent1>
        <a:srgbClr val="3B9EB1"/>
      </a:accent1>
      <a:accent2>
        <a:srgbClr val="46B196"/>
      </a:accent2>
      <a:accent3>
        <a:srgbClr val="4D7EC3"/>
      </a:accent3>
      <a:accent4>
        <a:srgbClr val="B13B3E"/>
      </a:accent4>
      <a:accent5>
        <a:srgbClr val="C37B4D"/>
      </a:accent5>
      <a:accent6>
        <a:srgbClr val="B19A3B"/>
      </a:accent6>
      <a:hlink>
        <a:srgbClr val="C05944"/>
      </a:hlink>
      <a:folHlink>
        <a:srgbClr val="7F7F7F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802</TotalTime>
  <Words>911</Words>
  <Application>Microsoft Macintosh PowerPoint</Application>
  <PresentationFormat>Widescreen</PresentationFormat>
  <Paragraphs>92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Aptos</vt:lpstr>
      <vt:lpstr>Arial</vt:lpstr>
      <vt:lpstr>ArialMT</vt:lpstr>
      <vt:lpstr>Avenir Next LT Pro</vt:lpstr>
      <vt:lpstr>Calibri</vt:lpstr>
      <vt:lpstr>Posterama</vt:lpstr>
      <vt:lpstr>SplashVTI</vt:lpstr>
      <vt:lpstr>Black-White gap in skills, employment and experience-wage profiles</vt:lpstr>
      <vt:lpstr>Outline</vt:lpstr>
      <vt:lpstr>What I am seeking help on</vt:lpstr>
      <vt:lpstr>Motivation</vt:lpstr>
      <vt:lpstr>Do we really care about it? College premium for Blacks and Whites (Descriptive)</vt:lpstr>
      <vt:lpstr>Research question, Data and Empirical Challenge  </vt:lpstr>
      <vt:lpstr>Raw Wage Gap over the life-cycle</vt:lpstr>
      <vt:lpstr>Gap in Skills</vt:lpstr>
      <vt:lpstr>Picturing the Empirical Challenge</vt:lpstr>
      <vt:lpstr>And I do see this issue in the data</vt:lpstr>
      <vt:lpstr>Median and 75th percentile age-wage profiles</vt:lpstr>
      <vt:lpstr>The Model</vt:lpstr>
      <vt:lpstr>Baseline results</vt:lpstr>
      <vt:lpstr>Preferred specification</vt:lpstr>
      <vt:lpstr>Coefficients for all quantiles – preferred specification</vt:lpstr>
      <vt:lpstr>Cool additional finding</vt:lpstr>
      <vt:lpstr>Potential venues for future research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Maksym Kutsenko</dc:creator>
  <cp:lastModifiedBy>Maksym Kutsenko</cp:lastModifiedBy>
  <cp:revision>2</cp:revision>
  <dcterms:created xsi:type="dcterms:W3CDTF">2025-01-28T03:06:03Z</dcterms:created>
  <dcterms:modified xsi:type="dcterms:W3CDTF">2025-01-28T16:28:06Z</dcterms:modified>
</cp:coreProperties>
</file>